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74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6" r:id="rId19"/>
    <p:sldId id="277" r:id="rId20"/>
    <p:sldId id="257" r:id="rId21"/>
    <p:sldId id="272" r:id="rId22"/>
    <p:sldId id="279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 autoAdjust="0"/>
    <p:restoredTop sz="91255" autoAdjust="0"/>
  </p:normalViewPr>
  <p:slideViewPr>
    <p:cSldViewPr snapToGrid="0">
      <p:cViewPr varScale="1">
        <p:scale>
          <a:sx n="61" d="100"/>
          <a:sy n="61" d="100"/>
        </p:scale>
        <p:origin x="843" y="36"/>
      </p:cViewPr>
      <p:guideLst/>
    </p:cSldViewPr>
  </p:slideViewPr>
  <p:outlineViewPr>
    <p:cViewPr>
      <p:scale>
        <a:sx n="33" d="100"/>
        <a:sy n="33" d="100"/>
      </p:scale>
      <p:origin x="0" y="-171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7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0E879C-285F-42F2-9996-CD5B587A5742}" type="datetimeFigureOut">
              <a:rPr lang="fr-FR" smtClean="0"/>
              <a:t>13/01/2020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D2BD2-EA4D-4B09-A900-69B4747D67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0834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D2BD2-EA4D-4B09-A900-69B4747D675D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9740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7AC77C-C1E0-43C2-BC88-EE81F66998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06F5D5E-A9C1-438E-BC86-995F3AC77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FD6D37-DD8F-42AB-BBA6-1EAD78F39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6B44-14DE-4560-9EE0-AB2A9CD6243F}" type="datetimeFigureOut">
              <a:rPr lang="en-GB" smtClean="0"/>
              <a:t>13/01/2020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AF0712-A902-49B7-8F10-3B1F2054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5A8E60-4B8D-4872-8F46-A1F7DC710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12391-7DD4-4AF7-8990-0C00386A769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7772507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324BB3-C2C4-48AE-AD90-ED81D5391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9B1EE8D-C90E-40B9-BC6C-3C15122D09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3AA5885-FADC-43C1-86DF-506BE50AB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6B44-14DE-4560-9EE0-AB2A9CD6243F}" type="datetimeFigureOut">
              <a:rPr lang="en-GB" smtClean="0"/>
              <a:t>13/01/2020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2E11D7-285F-4C90-BA06-15F95BA28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464DFCF-4CDF-4E7E-B1EE-C5480C46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12391-7DD4-4AF7-8990-0C00386A769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8190639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FD86A13-B5BA-45F1-8B6C-67EA958E20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0EE9AA7-257A-41E2-8EF1-868FF14421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C23548A-0A8C-416D-A705-B1AF62B08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6B44-14DE-4560-9EE0-AB2A9CD6243F}" type="datetimeFigureOut">
              <a:rPr lang="en-GB" smtClean="0"/>
              <a:t>13/01/2020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0DEA6F3-AC9E-455F-95A5-8CF6C378B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D2C603B-FAC9-43EC-A17F-4B4FFC7AC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12391-7DD4-4AF7-8990-0C00386A769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0949659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A0DD8A-552A-4BD0-9F90-EDF49CFB9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9FA47F-5D98-4D46-A143-036523037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BD68C6F-439C-46F2-8B70-3A589E017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6B44-14DE-4560-9EE0-AB2A9CD6243F}" type="datetimeFigureOut">
              <a:rPr lang="en-GB" smtClean="0"/>
              <a:t>13/01/2020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DF8EF92-5005-41CE-8122-75E98F5A7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443AE2-AA1A-4AEF-B1CC-28E058F9A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12391-7DD4-4AF7-8990-0C00386A769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8940672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7686A8-09A3-43C3-AC51-F2B60A227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E4F5DC-42A9-48E2-BF19-E4CB11A628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82E2F9A-6B83-4C9D-8379-ED05D080F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6B44-14DE-4560-9EE0-AB2A9CD6243F}" type="datetimeFigureOut">
              <a:rPr lang="en-GB" smtClean="0"/>
              <a:t>13/01/2020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9A27D3-1C65-4418-84B8-7FD9EE6C5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4D332D1-BEF6-4531-B5A9-3556E2496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12391-7DD4-4AF7-8990-0C00386A769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0440691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7BF592-C62E-4747-AAE9-56F600C6A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B64CDC-39DD-44B0-B19E-72C550BB8C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7B34253-0B54-4EB6-B43F-135F7B4CC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951CF16-F99B-4083-946D-2654B1F5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6B44-14DE-4560-9EE0-AB2A9CD6243F}" type="datetimeFigureOut">
              <a:rPr lang="en-GB" smtClean="0"/>
              <a:t>13/01/2020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59C07EF-5497-4C1E-AA1B-63FC7EE16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D1884F0-7351-4CEA-BB5F-105A81F6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12391-7DD4-4AF7-8990-0C00386A769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2578364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17661D-9EDE-4DA2-8849-9153BF9C2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3E25470-A6B5-4DB8-B778-6846E582B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24EACE-9714-4C75-A85D-CF21B03C7D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F9488A9-6CA9-4163-AE4F-80AA1316CA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D37E67B-A04B-4E34-92E9-8BF8F214D5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D7D2942-FEB6-4156-B24E-D7591285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6B44-14DE-4560-9EE0-AB2A9CD6243F}" type="datetimeFigureOut">
              <a:rPr lang="en-GB" smtClean="0"/>
              <a:t>13/01/2020</a:t>
            </a:fld>
            <a:endParaRPr lang="en-GB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15FDCE3-BAB5-4C2F-A8E7-26CE31473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F1B6176-A58A-42ED-B0A6-B23B8AD9F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12391-7DD4-4AF7-8990-0C00386A769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063751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B71F6F-7CCC-48DC-829D-2C05678F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8A02FE6-D0C9-4A65-A1A2-580E0B035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6B44-14DE-4560-9EE0-AB2A9CD6243F}" type="datetimeFigureOut">
              <a:rPr lang="en-GB" smtClean="0"/>
              <a:t>13/01/2020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3C3E029-E9D7-4CA0-AC53-56B8DD4DF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830BCD7-9BB1-4413-9078-5250A7E43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12391-7DD4-4AF7-8990-0C00386A769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1845960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142C440-C8BF-4028-B818-10C6EB71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6B44-14DE-4560-9EE0-AB2A9CD6243F}" type="datetimeFigureOut">
              <a:rPr lang="en-GB" smtClean="0"/>
              <a:t>13/01/2020</a:t>
            </a:fld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C8BF32D-3574-4C2A-8EDD-D0D64A747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6FAB55F-51D4-4267-8357-90182850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12391-7DD4-4AF7-8990-0C00386A769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6902063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98BA65-7EFA-4FB5-A242-839E0FE11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BA609A-DF85-4E02-A84C-8B4D04223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2CE3C2-4F9F-41BE-B240-CBEA257342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2F834D0-A5FA-454D-91D3-6A7BF06EA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6B44-14DE-4560-9EE0-AB2A9CD6243F}" type="datetimeFigureOut">
              <a:rPr lang="en-GB" smtClean="0"/>
              <a:t>13/01/2020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532DD6D-923E-4DBC-A85E-8E6D0A239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6FB0FE1-18FF-46F1-AAB6-37BB7B28F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12391-7DD4-4AF7-8990-0C00386A769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6989143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AB72E2-2D11-4CD6-B8E6-452F3E076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66C677A-AF2E-427E-AAE2-8B6BDCA222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2B12536-22C1-49A7-85A3-1958E7689E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9573D42-9BD9-4095-B9F9-D00451B6E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6B44-14DE-4560-9EE0-AB2A9CD6243F}" type="datetimeFigureOut">
              <a:rPr lang="en-GB" smtClean="0"/>
              <a:t>13/01/2020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8F1108B-694B-45AA-9523-C1577EE73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34CC4DC-7AAE-45BA-9D3F-CE394FBA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12391-7DD4-4AF7-8990-0C00386A769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4672907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8CDCA89-44FD-47CC-86B6-67BF57C80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7F469A9-6806-4D4F-9459-ABE6640DF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F37F0FF-A543-4888-9AFC-55889EE185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46B44-14DE-4560-9EE0-AB2A9CD6243F}" type="datetimeFigureOut">
              <a:rPr lang="en-GB" smtClean="0"/>
              <a:t>13/01/2020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FFCA6E-6C58-4EA2-B3E8-D11D721EFB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616ACA2-7669-48F2-8598-AE7963564D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12391-7DD4-4AF7-8990-0C00386A769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258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TgEQki" TargetMode="External"/><Relationship Id="rId13" Type="http://schemas.openxmlformats.org/officeDocument/2006/relationships/hyperlink" Target="http://bit.ly/2T8l3ni" TargetMode="External"/><Relationship Id="rId3" Type="http://schemas.openxmlformats.org/officeDocument/2006/relationships/hyperlink" Target="http://bit.ly/2ReKEbN" TargetMode="External"/><Relationship Id="rId7" Type="http://schemas.openxmlformats.org/officeDocument/2006/relationships/hyperlink" Target="http://bit.ly/2sUtOa0" TargetMode="External"/><Relationship Id="rId12" Type="http://schemas.openxmlformats.org/officeDocument/2006/relationships/hyperlink" Target="http://bit.ly/2R0T86c" TargetMode="External"/><Relationship Id="rId2" Type="http://schemas.openxmlformats.org/officeDocument/2006/relationships/hyperlink" Target="http://bit.ly/2uzpfl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.ly/2t7saSn" TargetMode="External"/><Relationship Id="rId11" Type="http://schemas.openxmlformats.org/officeDocument/2006/relationships/hyperlink" Target="http://bit.ly/39VTaVC" TargetMode="External"/><Relationship Id="rId5" Type="http://schemas.openxmlformats.org/officeDocument/2006/relationships/hyperlink" Target="http://bit.ly/35Due1B" TargetMode="External"/><Relationship Id="rId10" Type="http://schemas.openxmlformats.org/officeDocument/2006/relationships/hyperlink" Target="http://bit.ly/2QCJh7w" TargetMode="External"/><Relationship Id="rId4" Type="http://schemas.openxmlformats.org/officeDocument/2006/relationships/hyperlink" Target="http://bit.ly/2scuYgD" TargetMode="External"/><Relationship Id="rId9" Type="http://schemas.openxmlformats.org/officeDocument/2006/relationships/hyperlink" Target="http://bit.ly/2NdGf7t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vredepoche.com/auteur/francois-mauriac" TargetMode="External"/><Relationship Id="rId3" Type="http://schemas.openxmlformats.org/officeDocument/2006/relationships/hyperlink" Target="https://fr.wikipedia.org/wiki/Fran%C3%A7ois_Mauriac" TargetMode="External"/><Relationship Id="rId7" Type="http://schemas.openxmlformats.org/officeDocument/2006/relationships/hyperlink" Target="https://www.babelio.com/auteur/Francois-Mauriac/2081" TargetMode="External"/><Relationship Id="rId12" Type="http://schemas.openxmlformats.org/officeDocument/2006/relationships/hyperlink" Target="http://bit.ly/2tOSO28" TargetMode="External"/><Relationship Id="rId2" Type="http://schemas.openxmlformats.org/officeDocument/2006/relationships/hyperlink" Target="http://www.academie-francaise.fr/les-immortels/francois-mauria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alagar.fr/?Biographie" TargetMode="External"/><Relationship Id="rId11" Type="http://schemas.openxmlformats.org/officeDocument/2006/relationships/hyperlink" Target="https://www.franceculture.fr/personne/francois-mauriac" TargetMode="External"/><Relationship Id="rId5" Type="http://schemas.openxmlformats.org/officeDocument/2006/relationships/hyperlink" Target="https://www.linternaute.fr/biographie/litterature/1775454-francois-mauriac-biographie-courte-dates-citations/" TargetMode="External"/><Relationship Id="rId10" Type="http://schemas.openxmlformats.org/officeDocument/2006/relationships/hyperlink" Target="https://www.jesuismort.com/tombe/francois-mauriac#general" TargetMode="External"/><Relationship Id="rId4" Type="http://schemas.openxmlformats.org/officeDocument/2006/relationships/hyperlink" Target="https://www.etudes-litteraires.com/mauriac-biographie.php" TargetMode="External"/><Relationship Id="rId9" Type="http://schemas.openxmlformats.org/officeDocument/2006/relationships/hyperlink" Target="https://www.lemonde.fr/livres/article/2009/03/05/francois-mauriac-biographie-intime-1885-1940-de-jean-luc-barre_1163492_3260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30d2yzx" TargetMode="External"/><Relationship Id="rId2" Type="http://schemas.openxmlformats.org/officeDocument/2006/relationships/hyperlink" Target="http://bit.ly/36GwxCq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2FLkVC5" TargetMode="External"/><Relationship Id="rId4" Type="http://schemas.openxmlformats.org/officeDocument/2006/relationships/hyperlink" Target="http://bit.ly/35Dshl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ésultat de recherche d'images pour &quot;thérèse desqueyroux personne&quot;">
            <a:extLst>
              <a:ext uri="{FF2B5EF4-FFF2-40B4-BE49-F238E27FC236}">
                <a16:creationId xmlns:a16="http://schemas.microsoft.com/office/drawing/2014/main" id="{87C3840E-392D-4C99-BA3D-7B69CCA102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8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F0898AA-BB99-4C01-A378-3DF85DEE4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Thérèse Desqueyroux</a:t>
            </a:r>
            <a:br>
              <a:rPr lang="fr-FR" dirty="0">
                <a:solidFill>
                  <a:srgbClr val="FFFFFF"/>
                </a:solidFill>
              </a:rPr>
            </a:br>
            <a:r>
              <a:rPr lang="fr-FR" dirty="0">
                <a:solidFill>
                  <a:srgbClr val="FFFFFF"/>
                </a:solidFill>
              </a:rPr>
              <a:t>François Mauriac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F1CDC51-6A72-438A-AE14-DA4F790DCF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Présenté par Jacques </a:t>
            </a:r>
            <a:r>
              <a:rPr lang="fr-FR">
                <a:solidFill>
                  <a:srgbClr val="FFFFFF"/>
                </a:solidFill>
              </a:rPr>
              <a:t>et Henry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37A44EF-B034-434E-AB48-C4609618A916}"/>
              </a:ext>
            </a:extLst>
          </p:cNvPr>
          <p:cNvSpPr txBox="1"/>
          <p:nvPr/>
        </p:nvSpPr>
        <p:spPr>
          <a:xfrm>
            <a:off x="7810500" y="6372263"/>
            <a:ext cx="4556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Peinture du visage d’une jeune femme.</a:t>
            </a:r>
          </a:p>
        </p:txBody>
      </p:sp>
    </p:spTree>
    <p:extLst>
      <p:ext uri="{BB962C8B-B14F-4D97-AF65-F5344CB8AC3E}">
        <p14:creationId xmlns:p14="http://schemas.microsoft.com/office/powerpoint/2010/main" val="2678034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C0EE46-ED9B-4A81-9AC9-72E422294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Après-guerre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97340C0-5D41-4167-AFBD-1343376C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Le Baiser au lépreux (1922)</a:t>
            </a:r>
          </a:p>
          <a:p>
            <a:pPr lvl="0"/>
            <a:r>
              <a:rPr lang="fr-FR" dirty="0"/>
              <a:t>Le Fleuve de feu (1923)</a:t>
            </a:r>
          </a:p>
          <a:p>
            <a:pPr lvl="0"/>
            <a:r>
              <a:rPr lang="fr-FR" dirty="0"/>
              <a:t>Génitrix (1923)</a:t>
            </a:r>
          </a:p>
          <a:p>
            <a:pPr lvl="0"/>
            <a:r>
              <a:rPr lang="fr-FR" dirty="0"/>
              <a:t>Le Désert de l’amour (1925)</a:t>
            </a:r>
          </a:p>
          <a:p>
            <a:pPr lvl="0"/>
            <a:r>
              <a:rPr lang="fr-FR" dirty="0"/>
              <a:t>Thérèse Desqueyroux (1927)</a:t>
            </a:r>
          </a:p>
          <a:p>
            <a:pPr lvl="0"/>
            <a:r>
              <a:rPr lang="fr-FR" dirty="0"/>
              <a:t>Le Nœud de vipères (1932)</a:t>
            </a:r>
          </a:p>
          <a:p>
            <a:pPr lvl="0"/>
            <a:r>
              <a:rPr lang="fr-FR" dirty="0"/>
              <a:t>Le Mystère Frontenac (1933).</a:t>
            </a:r>
          </a:p>
        </p:txBody>
      </p:sp>
    </p:spTree>
    <p:extLst>
      <p:ext uri="{BB962C8B-B14F-4D97-AF65-F5344CB8AC3E}">
        <p14:creationId xmlns:p14="http://schemas.microsoft.com/office/powerpoint/2010/main" val="3357827201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72A8F1-E0E5-49B4-8380-CEC58A780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Combat politique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AB84B8-1E98-4347-8258-2982E0583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Entreprend de dénoncer :</a:t>
            </a:r>
          </a:p>
          <a:p>
            <a:pPr lvl="1"/>
            <a:r>
              <a:rPr lang="fr-FR" dirty="0"/>
              <a:t>la menace fasciste</a:t>
            </a:r>
          </a:p>
          <a:p>
            <a:pPr lvl="1"/>
            <a:r>
              <a:rPr lang="fr-FR" dirty="0"/>
              <a:t>le bombardement de Guernica par l’aviation nazie soutenue par les nationalistes espagnols en 1937.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321156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998673-1A7B-40AB-B5DD-734656754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Seconde Guerre mondiale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685A37-64F6-4AA6-A008-201B91BA6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camp : résistance intellectuelle</a:t>
            </a:r>
          </a:p>
          <a:p>
            <a:pPr lvl="0"/>
            <a:r>
              <a:rPr lang="fr-FR" dirty="0"/>
              <a:t>condamne « excès de prosternations humiliées envers Vichy »</a:t>
            </a:r>
          </a:p>
          <a:p>
            <a:pPr lvl="0"/>
            <a:r>
              <a:rPr lang="fr-FR" dirty="0"/>
              <a:t>participe au premier numéro des Lettres françaises clandestines, en 1942</a:t>
            </a:r>
          </a:p>
          <a:p>
            <a:pPr lvl="0"/>
            <a:r>
              <a:rPr lang="fr-FR" dirty="0"/>
              <a:t>continue de publier en 1943, clandestinement, sous le pseudonyme de Forez, Le Cahier noir.</a:t>
            </a:r>
          </a:p>
        </p:txBody>
      </p:sp>
    </p:spTree>
    <p:extLst>
      <p:ext uri="{BB962C8B-B14F-4D97-AF65-F5344CB8AC3E}">
        <p14:creationId xmlns:p14="http://schemas.microsoft.com/office/powerpoint/2010/main" val="3833148090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9C6A61-8C78-4D2E-AB7C-7DE57E986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Soixante ans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39A534-5492-4EF6-9F9E-5F27B4F7B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Mauriac d’après-guerre :</a:t>
            </a:r>
            <a:endParaRPr lang="fr-FR" sz="3600" dirty="0"/>
          </a:p>
          <a:p>
            <a:pPr lvl="1"/>
            <a:r>
              <a:rPr lang="fr-FR" dirty="0"/>
              <a:t>écrivain politique</a:t>
            </a:r>
            <a:endParaRPr lang="fr-FR" sz="3200" dirty="0"/>
          </a:p>
          <a:p>
            <a:pPr lvl="0"/>
            <a:r>
              <a:rPr lang="fr-FR" dirty="0"/>
              <a:t>1952 à sa mort :</a:t>
            </a:r>
            <a:endParaRPr lang="fr-FR" sz="3600" dirty="0"/>
          </a:p>
          <a:p>
            <a:pPr lvl="1"/>
            <a:r>
              <a:rPr lang="fr-FR" dirty="0"/>
              <a:t>chroniqueur au Figaro, auquel il collaborait depuis 1934</a:t>
            </a:r>
            <a:endParaRPr lang="fr-FR" sz="3200" dirty="0"/>
          </a:p>
          <a:p>
            <a:pPr lvl="1"/>
            <a:r>
              <a:rPr lang="fr-FR" dirty="0"/>
              <a:t>puis à L’Express</a:t>
            </a:r>
            <a:endParaRPr lang="fr-FR" sz="3200" dirty="0"/>
          </a:p>
          <a:p>
            <a:pPr lvl="0"/>
            <a:r>
              <a:rPr lang="fr-FR" dirty="0"/>
              <a:t>chaque semaine</a:t>
            </a:r>
            <a:endParaRPr lang="fr-FR" sz="3600" dirty="0"/>
          </a:p>
          <a:p>
            <a:pPr lvl="1"/>
            <a:r>
              <a:rPr lang="fr-FR" dirty="0"/>
              <a:t>livre dans son bloc note d’une plume souvent polémique, sa critique des hommes et des événements</a:t>
            </a:r>
            <a:endParaRPr lang="fr-FR" sz="320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1902771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04FCDD-A1BE-41A7-B61D-D65098788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1952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2D0FD7-3CDE-460F-8FA3-52941890A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condamne la répression de l’insurrection marocaine</a:t>
            </a:r>
          </a:p>
          <a:p>
            <a:pPr lvl="0"/>
            <a:r>
              <a:rPr lang="fr-FR" dirty="0"/>
              <a:t>Prend la présidence du comité France-Maghreb</a:t>
            </a:r>
          </a:p>
        </p:txBody>
      </p:sp>
    </p:spTree>
    <p:extLst>
      <p:ext uri="{BB962C8B-B14F-4D97-AF65-F5344CB8AC3E}">
        <p14:creationId xmlns:p14="http://schemas.microsoft.com/office/powerpoint/2010/main" val="750757383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4711DB-F456-4224-BED4-07870F7FB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Dernières années de sa vie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0839724-87E9-42E5-93D2-66D444621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soutient la politique de Pierre Mendès-France</a:t>
            </a:r>
          </a:p>
          <a:p>
            <a:pPr lvl="0"/>
            <a:r>
              <a:rPr lang="fr-FR" dirty="0"/>
              <a:t>trouve en la personne du général de Gaulle l’homme d’État conforme à ses vœux</a:t>
            </a:r>
          </a:p>
        </p:txBody>
      </p:sp>
    </p:spTree>
    <p:extLst>
      <p:ext uri="{BB962C8B-B14F-4D97-AF65-F5344CB8AC3E}">
        <p14:creationId xmlns:p14="http://schemas.microsoft.com/office/powerpoint/2010/main" val="3122519941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110334-6312-4928-B61D-361BCFFCF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Laïus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9695DA-81C6-4FEC-A3B6-DFFC37508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Jeunesse:</a:t>
            </a:r>
          </a:p>
          <a:p>
            <a:pPr lvl="1"/>
            <a:r>
              <a:rPr lang="fr-FR" dirty="0"/>
              <a:t>Gascogne natale</a:t>
            </a:r>
          </a:p>
          <a:p>
            <a:pPr lvl="1"/>
            <a:r>
              <a:rPr lang="fr-FR" dirty="0"/>
              <a:t> fortement influencé par le catholicisme intégriste</a:t>
            </a:r>
          </a:p>
          <a:p>
            <a:r>
              <a:rPr lang="fr-FR" dirty="0"/>
              <a:t>son environnement</a:t>
            </a:r>
          </a:p>
          <a:p>
            <a:pPr lvl="1"/>
            <a:r>
              <a:rPr lang="fr-FR" dirty="0"/>
              <a:t>études à Bordeaux</a:t>
            </a:r>
          </a:p>
          <a:p>
            <a:pPr lvl="2"/>
            <a:r>
              <a:rPr lang="fr-FR" dirty="0"/>
              <a:t>professeur Marcel Drouin beau-frère d’André Gide</a:t>
            </a:r>
          </a:p>
          <a:p>
            <a:pPr lvl="1"/>
            <a:r>
              <a:rPr lang="fr-FR" dirty="0"/>
              <a:t>découvre des textes de:</a:t>
            </a:r>
          </a:p>
          <a:p>
            <a:pPr lvl="2"/>
            <a:r>
              <a:rPr lang="fr-FR" dirty="0"/>
              <a:t> Claudel,</a:t>
            </a:r>
          </a:p>
          <a:p>
            <a:pPr lvl="2"/>
            <a:r>
              <a:rPr lang="fr-FR" dirty="0"/>
              <a:t>Francis Jammes,</a:t>
            </a:r>
          </a:p>
          <a:p>
            <a:pPr lvl="2"/>
            <a:r>
              <a:rPr lang="fr-FR" dirty="0"/>
              <a:t>Arthur Rimbaud,</a:t>
            </a:r>
          </a:p>
          <a:p>
            <a:pPr lvl="2"/>
            <a:r>
              <a:rPr lang="fr-FR" dirty="0"/>
              <a:t>Charles Baudelaire,</a:t>
            </a:r>
          </a:p>
          <a:p>
            <a:pPr lvl="2"/>
            <a:r>
              <a:rPr lang="fr-FR" dirty="0"/>
              <a:t>Colette </a:t>
            </a:r>
          </a:p>
          <a:p>
            <a:pPr lvl="2"/>
            <a:r>
              <a:rPr lang="fr-FR" dirty="0"/>
              <a:t>Gide</a:t>
            </a:r>
          </a:p>
        </p:txBody>
      </p:sp>
    </p:spTree>
    <p:extLst>
      <p:ext uri="{BB962C8B-B14F-4D97-AF65-F5344CB8AC3E}">
        <p14:creationId xmlns:p14="http://schemas.microsoft.com/office/powerpoint/2010/main" val="3142300989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9766A8-9EC6-4499-AF24-BE429063B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29" y="640080"/>
            <a:ext cx="6274590" cy="4018341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Thérèse Desqueyroux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11218EC-090B-4296-BDBF-A063D85A4B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2" r="7603"/>
          <a:stretch/>
        </p:blipFill>
        <p:spPr>
          <a:xfrm>
            <a:off x="1" y="10"/>
            <a:ext cx="4654296" cy="685799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42559A9-403E-4A9F-9BCD-60105B5B6326}"/>
              </a:ext>
            </a:extLst>
          </p:cNvPr>
          <p:cNvSpPr txBox="1"/>
          <p:nvPr/>
        </p:nvSpPr>
        <p:spPr>
          <a:xfrm>
            <a:off x="4654297" y="6488658"/>
            <a:ext cx="423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Portrait de femme, </a:t>
            </a:r>
            <a:r>
              <a:rPr lang="fr-FR" i="1" dirty="0" err="1"/>
              <a:t>Kees</a:t>
            </a:r>
            <a:r>
              <a:rPr lang="fr-FR" i="1" dirty="0"/>
              <a:t> Van Dongen, 1920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B8F2723-EF12-4C1E-A44A-DE4C784733A9}"/>
              </a:ext>
            </a:extLst>
          </p:cNvPr>
          <p:cNvSpPr txBox="1"/>
          <p:nvPr/>
        </p:nvSpPr>
        <p:spPr>
          <a:xfrm>
            <a:off x="7174523" y="4689673"/>
            <a:ext cx="2735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Présenté par Jacques</a:t>
            </a:r>
          </a:p>
        </p:txBody>
      </p:sp>
    </p:spTree>
    <p:extLst>
      <p:ext uri="{BB962C8B-B14F-4D97-AF65-F5344CB8AC3E}">
        <p14:creationId xmlns:p14="http://schemas.microsoft.com/office/powerpoint/2010/main" val="210353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D47AEED-C86D-495B-95EE-C73AC9CC32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"/>
          <a:stretch/>
        </p:blipFill>
        <p:spPr bwMode="auto">
          <a:xfrm>
            <a:off x="20" y="10"/>
            <a:ext cx="463722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22BE6F-7013-4FAA-A740-0BC186C22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28" y="640082"/>
            <a:ext cx="6274591" cy="335160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fr-FR" sz="6000" dirty="0">
                <a:solidFill>
                  <a:schemeClr val="bg1"/>
                </a:solidFill>
              </a:rPr>
              <a:t>Meurtrière des années 20</a:t>
            </a:r>
            <a:br>
              <a:rPr lang="fr-FR" sz="6000" dirty="0">
                <a:solidFill>
                  <a:schemeClr val="bg1"/>
                </a:solidFill>
              </a:rPr>
            </a:br>
            <a:br>
              <a:rPr lang="fr-FR" sz="6000" dirty="0">
                <a:solidFill>
                  <a:schemeClr val="bg1"/>
                </a:solidFill>
              </a:rPr>
            </a:br>
            <a:endParaRPr lang="fr-FR" sz="6000" dirty="0">
              <a:solidFill>
                <a:schemeClr val="bg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F41CD95-CDF0-4F8F-925D-6CC80413D8E0}"/>
              </a:ext>
            </a:extLst>
          </p:cNvPr>
          <p:cNvSpPr txBox="1"/>
          <p:nvPr/>
        </p:nvSpPr>
        <p:spPr>
          <a:xfrm>
            <a:off x="4566907" y="6424245"/>
            <a:ext cx="7828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Portrait de la vraie Thérèse Desqueyroux: Henriette </a:t>
            </a:r>
            <a:r>
              <a:rPr lang="fr-FR" dirty="0" err="1">
                <a:solidFill>
                  <a:schemeClr val="bg1"/>
                </a:solidFill>
              </a:rPr>
              <a:t>Canaby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832F816-B68A-4879-98D6-8E35B62477C7}"/>
              </a:ext>
            </a:extLst>
          </p:cNvPr>
          <p:cNvSpPr txBox="1"/>
          <p:nvPr/>
        </p:nvSpPr>
        <p:spPr>
          <a:xfrm>
            <a:off x="5220678" y="2680677"/>
            <a:ext cx="6447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Condamnation: 15 mois de prison et 100 francs</a:t>
            </a:r>
          </a:p>
          <a:p>
            <a:r>
              <a:rPr lang="fr-FR" dirty="0">
                <a:solidFill>
                  <a:schemeClr val="bg1"/>
                </a:solidFill>
              </a:rPr>
              <a:t>Marié à un notable bordelais</a:t>
            </a:r>
          </a:p>
          <a:p>
            <a:r>
              <a:rPr lang="fr-FR" dirty="0">
                <a:solidFill>
                  <a:schemeClr val="bg1"/>
                </a:solidFill>
              </a:rPr>
              <a:t>Surnommée l’empoisonneuse de bordeaux</a:t>
            </a:r>
          </a:p>
        </p:txBody>
      </p:sp>
    </p:spTree>
    <p:extLst>
      <p:ext uri="{BB962C8B-B14F-4D97-AF65-F5344CB8AC3E}">
        <p14:creationId xmlns:p14="http://schemas.microsoft.com/office/powerpoint/2010/main" val="850022516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817EAD-3D93-4876-90F7-1FA17F368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Historique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AEE690-AB68-40A9-A78C-1A746601F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Thérèse Desqueyroux rappelle madame Bovary</a:t>
            </a:r>
          </a:p>
          <a:p>
            <a:r>
              <a:rPr lang="fr-FR" dirty="0"/>
              <a:t>Héroïne rêve de s'échapper de sa vie</a:t>
            </a:r>
          </a:p>
          <a:p>
            <a:r>
              <a:rPr lang="fr-FR" dirty="0"/>
              <a:t>Thérèse, faire tomber sont masque social</a:t>
            </a:r>
          </a:p>
          <a:p>
            <a:r>
              <a:rPr lang="fr-FR" dirty="0"/>
              <a:t>Thérèse = symbole d’une liberté éloignée</a:t>
            </a:r>
          </a:p>
          <a:p>
            <a:r>
              <a:rPr lang="fr-FR" dirty="0"/>
              <a:t>Mauriac s’attaque à la question morale</a:t>
            </a:r>
          </a:p>
          <a:p>
            <a:r>
              <a:rPr lang="fr-FR" dirty="0"/>
              <a:t>Mauriac soulève la question de culpabilité</a:t>
            </a:r>
          </a:p>
          <a:p>
            <a:r>
              <a:rPr lang="fr-FR" dirty="0"/>
              <a:t>S’interroge sur motivations qui l’on poussé à l’empoisonnement</a:t>
            </a:r>
          </a:p>
          <a:p>
            <a:r>
              <a:rPr lang="fr-FR" dirty="0"/>
              <a:t>Message d’espoir, encourage ceux qui ne sont pas conforme à la société à s’en échapper.</a:t>
            </a:r>
          </a:p>
        </p:txBody>
      </p:sp>
    </p:spTree>
    <p:extLst>
      <p:ext uri="{BB962C8B-B14F-4D97-AF65-F5344CB8AC3E}">
        <p14:creationId xmlns:p14="http://schemas.microsoft.com/office/powerpoint/2010/main" val="1012528349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8053268-5F44-4C80-9DB3-9AB7373E4C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27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10" name="Rectangle 7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B96E615-D171-4E46-B964-505B63711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28" y="640082"/>
            <a:ext cx="6274591" cy="33516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François Mauriac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D01F155-FE30-4490-972E-9E8660EA4AF7}"/>
              </a:ext>
            </a:extLst>
          </p:cNvPr>
          <p:cNvSpPr txBox="1"/>
          <p:nvPr/>
        </p:nvSpPr>
        <p:spPr>
          <a:xfrm>
            <a:off x="4574723" y="6444789"/>
            <a:ext cx="472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François Mauriac en 1937.•</a:t>
            </a:r>
            <a:r>
              <a:rPr lang="fr-FR" i="1" dirty="0">
                <a:solidFill>
                  <a:schemeClr val="bg1"/>
                </a:solidFill>
              </a:rPr>
              <a:t> Crédits : AFP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BBC22B5-DBEC-40E3-BEF4-47DEFECDFF57}"/>
              </a:ext>
            </a:extLst>
          </p:cNvPr>
          <p:cNvSpPr txBox="1"/>
          <p:nvPr/>
        </p:nvSpPr>
        <p:spPr>
          <a:xfrm>
            <a:off x="8605518" y="3923322"/>
            <a:ext cx="2946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chemeClr val="bg1"/>
                </a:solidFill>
              </a:rPr>
              <a:t>Présenté par Letellier Henry</a:t>
            </a:r>
          </a:p>
        </p:txBody>
      </p:sp>
    </p:spTree>
    <p:extLst>
      <p:ext uri="{BB962C8B-B14F-4D97-AF65-F5344CB8AC3E}">
        <p14:creationId xmlns:p14="http://schemas.microsoft.com/office/powerpoint/2010/main" val="44335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D7FA44-B6B9-4DF6-9740-93B7335A3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Sources (1/3)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9943C4-8924-4859-A8EE-7DD9C351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" y="1825625"/>
            <a:ext cx="11590020" cy="4351338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Première diapositive: peinture d’une jeune femme: </a:t>
            </a:r>
            <a:r>
              <a:rPr lang="fr-FR" dirty="0">
                <a:hlinkClick r:id="rId2"/>
              </a:rPr>
              <a:t>http://bit.ly/2uzpflP</a:t>
            </a:r>
            <a:endParaRPr lang="fr-FR" dirty="0"/>
          </a:p>
          <a:p>
            <a:r>
              <a:rPr lang="fr-FR" dirty="0"/>
              <a:t>Troisième diapositive: François Mauriac: </a:t>
            </a:r>
            <a:r>
              <a:rPr lang="fr-FR" dirty="0">
                <a:hlinkClick r:id="rId3"/>
              </a:rPr>
              <a:t>http://bit.ly/2ReKEbN</a:t>
            </a:r>
            <a:endParaRPr lang="fr-FR" dirty="0"/>
          </a:p>
          <a:p>
            <a:r>
              <a:rPr lang="fr-FR" dirty="0"/>
              <a:t>Images pour la quatrième diapositive:</a:t>
            </a:r>
          </a:p>
          <a:p>
            <a:pPr lvl="1"/>
            <a:r>
              <a:rPr lang="fr-FR" dirty="0"/>
              <a:t>Le fleuve de feu: </a:t>
            </a:r>
            <a:r>
              <a:rPr lang="fr-FR" dirty="0">
                <a:hlinkClick r:id="rId4"/>
              </a:rPr>
              <a:t>http://bit.ly/2scuYgD</a:t>
            </a:r>
            <a:endParaRPr lang="fr-FR" dirty="0"/>
          </a:p>
          <a:p>
            <a:pPr lvl="1"/>
            <a:r>
              <a:rPr lang="fr-FR" dirty="0"/>
              <a:t>Génitrix: </a:t>
            </a:r>
            <a:r>
              <a:rPr lang="fr-FR" dirty="0">
                <a:hlinkClick r:id="rId5"/>
              </a:rPr>
              <a:t>http://bit.ly/35Due1B</a:t>
            </a:r>
            <a:endParaRPr lang="fr-FR" dirty="0"/>
          </a:p>
          <a:p>
            <a:pPr lvl="1"/>
            <a:r>
              <a:rPr lang="fr-FR" dirty="0"/>
              <a:t>Le désert de l’amour: </a:t>
            </a:r>
            <a:r>
              <a:rPr lang="fr-FR" dirty="0">
                <a:hlinkClick r:id="rId6"/>
              </a:rPr>
              <a:t>http://bit.ly/2t7saSn</a:t>
            </a:r>
            <a:endParaRPr lang="fr-FR" dirty="0"/>
          </a:p>
          <a:p>
            <a:pPr lvl="1"/>
            <a:r>
              <a:rPr lang="fr-FR" dirty="0"/>
              <a:t>Thérèse Desqueyroux: </a:t>
            </a:r>
            <a:r>
              <a:rPr lang="fr-FR" dirty="0">
                <a:hlinkClick r:id="rId7"/>
              </a:rPr>
              <a:t>http://bit.ly/2sUtOa0</a:t>
            </a:r>
            <a:endParaRPr lang="fr-FR" dirty="0"/>
          </a:p>
          <a:p>
            <a:pPr lvl="1"/>
            <a:r>
              <a:rPr lang="fr-FR" dirty="0"/>
              <a:t>Nœud de vipères: </a:t>
            </a:r>
            <a:r>
              <a:rPr lang="fr-FR" dirty="0">
                <a:hlinkClick r:id="rId8"/>
              </a:rPr>
              <a:t>http://bit.ly/2TgEQki</a:t>
            </a:r>
            <a:endParaRPr lang="fr-FR" dirty="0"/>
          </a:p>
          <a:p>
            <a:pPr lvl="1"/>
            <a:r>
              <a:rPr lang="fr-FR" dirty="0"/>
              <a:t>Le mystère de Frontenac: </a:t>
            </a:r>
            <a:r>
              <a:rPr lang="fr-FR" dirty="0">
                <a:hlinkClick r:id="rId9"/>
              </a:rPr>
              <a:t>http://bit.ly/2NdGf7t</a:t>
            </a:r>
            <a:endParaRPr lang="fr-FR" dirty="0"/>
          </a:p>
          <a:p>
            <a:pPr lvl="1"/>
            <a:r>
              <a:rPr lang="fr-FR" dirty="0"/>
              <a:t>Les mains jointes: </a:t>
            </a:r>
            <a:r>
              <a:rPr lang="fr-FR" dirty="0">
                <a:hlinkClick r:id="rId10"/>
              </a:rPr>
              <a:t>http://bit.ly/2QCJh7w</a:t>
            </a:r>
            <a:endParaRPr lang="fr-FR" dirty="0"/>
          </a:p>
          <a:p>
            <a:pPr lvl="1"/>
            <a:r>
              <a:rPr lang="fr-FR" dirty="0"/>
              <a:t>L’adieu à l’adolescence: </a:t>
            </a:r>
            <a:r>
              <a:rPr lang="fr-FR" dirty="0">
                <a:hlinkClick r:id="rId11"/>
              </a:rPr>
              <a:t>http://bit.ly/39VTaVC</a:t>
            </a:r>
            <a:endParaRPr lang="fr-FR" dirty="0"/>
          </a:p>
          <a:p>
            <a:pPr lvl="1"/>
            <a:r>
              <a:rPr lang="fr-FR" dirty="0"/>
              <a:t>L’enfant chargé de chaines: </a:t>
            </a:r>
            <a:r>
              <a:rPr lang="fr-FR" dirty="0">
                <a:hlinkClick r:id="rId12"/>
              </a:rPr>
              <a:t>http://bit.ly/2R0T86c</a:t>
            </a:r>
            <a:endParaRPr lang="fr-FR" dirty="0"/>
          </a:p>
          <a:p>
            <a:pPr lvl="1"/>
            <a:r>
              <a:rPr lang="fr-FR" dirty="0"/>
              <a:t>La robe prétexte: </a:t>
            </a:r>
            <a:r>
              <a:rPr lang="fr-FR" dirty="0">
                <a:hlinkClick r:id="rId13"/>
              </a:rPr>
              <a:t>http://bit.ly/2T8l3ni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4369633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4211B1-AB91-4511-BF8F-710994182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Source (2/3)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36832A-8B57-43B6-83EE-90AF28063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/>
              <a:t>Académie française : </a:t>
            </a:r>
            <a:r>
              <a:rPr lang="fr-FR" u="sng" dirty="0">
                <a:hlinkClick r:id="rId2"/>
              </a:rPr>
              <a:t>http://www.academie-francaise.fr/les-immortels/francois-mauriac</a:t>
            </a:r>
            <a:endParaRPr lang="fr-FR" dirty="0"/>
          </a:p>
          <a:p>
            <a:r>
              <a:rPr lang="fr-FR" dirty="0"/>
              <a:t>Wikipédia : </a:t>
            </a:r>
            <a:r>
              <a:rPr lang="fr-FR" u="sng" dirty="0">
                <a:hlinkClick r:id="rId3"/>
              </a:rPr>
              <a:t>https://fr.wikipedia.org/wiki/Fran%C3%A7ois_Mauriac</a:t>
            </a:r>
            <a:endParaRPr lang="fr-FR" dirty="0"/>
          </a:p>
          <a:p>
            <a:r>
              <a:rPr lang="fr-FR" dirty="0"/>
              <a:t>Etude littéraire : </a:t>
            </a:r>
            <a:r>
              <a:rPr lang="fr-FR" u="sng" dirty="0">
                <a:hlinkClick r:id="rId4"/>
              </a:rPr>
              <a:t>https://www.etudes-litteraires.com/mauriac-biographie.php</a:t>
            </a:r>
            <a:endParaRPr lang="fr-FR" dirty="0"/>
          </a:p>
          <a:p>
            <a:r>
              <a:rPr lang="fr-FR" dirty="0"/>
              <a:t>L’</a:t>
            </a:r>
            <a:r>
              <a:rPr lang="fr-FR" dirty="0" err="1"/>
              <a:t>intern@ute</a:t>
            </a:r>
            <a:r>
              <a:rPr lang="fr-FR" dirty="0"/>
              <a:t>: </a:t>
            </a:r>
            <a:r>
              <a:rPr lang="fr-FR" u="sng" dirty="0">
                <a:hlinkClick r:id="rId5"/>
              </a:rPr>
              <a:t>https://www.linternaute.fr/biographie/litterature/1775454-francois-mauriac-biographie-courte-dates-citations/</a:t>
            </a:r>
            <a:endParaRPr lang="fr-FR" dirty="0"/>
          </a:p>
          <a:p>
            <a:r>
              <a:rPr lang="fr-FR" dirty="0" err="1"/>
              <a:t>Malagar</a:t>
            </a:r>
            <a:r>
              <a:rPr lang="fr-FR" dirty="0"/>
              <a:t> : </a:t>
            </a:r>
            <a:r>
              <a:rPr lang="fr-FR" u="sng" dirty="0">
                <a:hlinkClick r:id="rId6"/>
              </a:rPr>
              <a:t>http://malagar.fr/?Biographie</a:t>
            </a:r>
            <a:endParaRPr lang="fr-FR" dirty="0"/>
          </a:p>
          <a:p>
            <a:r>
              <a:rPr lang="fr-FR" dirty="0" err="1"/>
              <a:t>Babelio</a:t>
            </a:r>
            <a:r>
              <a:rPr lang="fr-FR" dirty="0"/>
              <a:t> : </a:t>
            </a:r>
            <a:r>
              <a:rPr lang="fr-FR" u="sng" dirty="0">
                <a:hlinkClick r:id="rId7"/>
              </a:rPr>
              <a:t>https://www.babelio.com/auteur/Francois-Mauriac/2081</a:t>
            </a:r>
            <a:endParaRPr lang="fr-FR" dirty="0"/>
          </a:p>
          <a:p>
            <a:r>
              <a:rPr lang="fr-FR" dirty="0"/>
              <a:t>Livre de poche : </a:t>
            </a:r>
            <a:r>
              <a:rPr lang="fr-FR" u="sng" dirty="0">
                <a:hlinkClick r:id="rId8"/>
              </a:rPr>
              <a:t>https://www.livredepoche.com/auteur/francois-mauriac</a:t>
            </a:r>
            <a:endParaRPr lang="fr-FR" dirty="0"/>
          </a:p>
          <a:p>
            <a:r>
              <a:rPr lang="fr-FR" dirty="0"/>
              <a:t>Le monde : </a:t>
            </a:r>
            <a:r>
              <a:rPr lang="fr-FR" u="sng" dirty="0">
                <a:hlinkClick r:id="rId9"/>
              </a:rPr>
              <a:t>https://www.lemonde.fr/livres/article/2009/03/05/francois-mauriac-biographie-intime-1885-1940-de-jean-luc-barre_1163492_3260.html</a:t>
            </a:r>
            <a:endParaRPr lang="fr-FR" dirty="0"/>
          </a:p>
          <a:p>
            <a:r>
              <a:rPr lang="fr-FR" dirty="0" err="1"/>
              <a:t>Jesuismort</a:t>
            </a:r>
            <a:r>
              <a:rPr lang="fr-FR" dirty="0"/>
              <a:t> : </a:t>
            </a:r>
            <a:r>
              <a:rPr lang="fr-FR" u="sng" dirty="0">
                <a:hlinkClick r:id="rId10"/>
              </a:rPr>
              <a:t>https://www.jesuismort.com/tombe/francois-mauriac#general</a:t>
            </a:r>
            <a:endParaRPr lang="fr-FR" dirty="0"/>
          </a:p>
          <a:p>
            <a:r>
              <a:rPr lang="fr-FR" dirty="0"/>
              <a:t>France Culture : </a:t>
            </a:r>
            <a:r>
              <a:rPr lang="fr-FR" u="sng" dirty="0">
                <a:hlinkClick r:id="rId11"/>
              </a:rPr>
              <a:t>https://www.franceculture.fr/personne/francois-mauriac</a:t>
            </a:r>
            <a:r>
              <a:rPr lang="fr-FR" dirty="0"/>
              <a:t> </a:t>
            </a:r>
          </a:p>
          <a:p>
            <a:r>
              <a:rPr lang="fr-FR" dirty="0"/>
              <a:t>Peinture complète de Thérèse Desqueyroux: </a:t>
            </a:r>
            <a:r>
              <a:rPr lang="fr-FR" dirty="0">
                <a:hlinkClick r:id="rId12"/>
              </a:rPr>
              <a:t>http://bit.ly/2tOSO28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55972394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00BB37-55F8-4EB8-A9F7-89DFBF6F3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Source (3/3)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8BA774-57E5-4028-BDE0-BF24958F8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Photographie de François Mauriac: </a:t>
            </a:r>
            <a:r>
              <a:rPr lang="fr-FR" dirty="0">
                <a:hlinkClick r:id="rId2"/>
              </a:rPr>
              <a:t>http://bit.ly/36GwxCq</a:t>
            </a:r>
            <a:endParaRPr lang="fr-FR" dirty="0"/>
          </a:p>
          <a:p>
            <a:r>
              <a:rPr lang="fr-FR" dirty="0"/>
              <a:t>Photographie de Charles Maurras: </a:t>
            </a:r>
            <a:r>
              <a:rPr lang="fr-FR" dirty="0">
                <a:hlinkClick r:id="rId3"/>
              </a:rPr>
              <a:t>http://bit.ly/30d2yzx</a:t>
            </a:r>
            <a:endParaRPr lang="fr-FR" dirty="0"/>
          </a:p>
          <a:p>
            <a:r>
              <a:rPr lang="fr-FR" dirty="0"/>
              <a:t>Photographie de Maurice Barrès: </a:t>
            </a:r>
            <a:r>
              <a:rPr lang="fr-FR" dirty="0">
                <a:hlinkClick r:id="rId4"/>
              </a:rPr>
              <a:t>http://bit.ly/35DshlY</a:t>
            </a:r>
            <a:endParaRPr lang="fr-FR" dirty="0"/>
          </a:p>
          <a:p>
            <a:r>
              <a:rPr lang="fr-FR" dirty="0"/>
              <a:t>Portrait d’Henriette </a:t>
            </a:r>
            <a:r>
              <a:rPr lang="fr-FR" dirty="0" err="1"/>
              <a:t>Canaby</a:t>
            </a:r>
            <a:r>
              <a:rPr lang="fr-FR" dirty="0"/>
              <a:t>: </a:t>
            </a:r>
            <a:r>
              <a:rPr lang="fr-FR" dirty="0">
                <a:hlinkClick r:id="rId5"/>
              </a:rPr>
              <a:t>http://bit.ly/2FLkVC5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169413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D9B1DC-E796-4B6E-975A-3B599D07C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fr-FR" sz="4100"/>
              <a:t>Biographie de François Mauriac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189098-FE67-4EC4-BEE6-42B838FE0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fr-FR" sz="2000" dirty="0"/>
              <a:t>Origine : famille bourgeoise, catholique et conservatrice</a:t>
            </a:r>
          </a:p>
          <a:p>
            <a:r>
              <a:rPr lang="fr-FR" sz="2000" dirty="0"/>
              <a:t>Date de naissance : 11 octobre 1885 (Bordeaux)</a:t>
            </a:r>
          </a:p>
          <a:p>
            <a:r>
              <a:rPr lang="fr-FR" sz="2000" dirty="0"/>
              <a:t>Date de mort : 1er septembre 1970</a:t>
            </a:r>
          </a:p>
          <a:p>
            <a:r>
              <a:rPr lang="fr-FR" sz="2000" dirty="0"/>
              <a:t>Siècle : fin XIXe-début XXe</a:t>
            </a:r>
          </a:p>
          <a:p>
            <a:r>
              <a:rPr lang="fr-FR" sz="2000" dirty="0"/>
              <a:t>Mouvement : Naturalisme</a:t>
            </a:r>
          </a:p>
          <a:p>
            <a:r>
              <a:rPr lang="fr-FR" sz="2000" dirty="0"/>
              <a:t>Grand Prix du roman de l'Académie française en 1926</a:t>
            </a:r>
          </a:p>
          <a:p>
            <a:r>
              <a:rPr lang="fr-FR" sz="2000" dirty="0"/>
              <a:t>Membre de l'Académie française au fauteuil no 22 (1933)</a:t>
            </a:r>
          </a:p>
          <a:p>
            <a:r>
              <a:rPr lang="fr-FR" sz="2000" dirty="0"/>
              <a:t>Prix Nobel de littérature en 1952</a:t>
            </a:r>
          </a:p>
          <a:p>
            <a:endParaRPr lang="fr-FR" sz="2000" dirty="0"/>
          </a:p>
        </p:txBody>
      </p:sp>
      <p:pic>
        <p:nvPicPr>
          <p:cNvPr id="2050" name="Picture 2" descr="François Mauriac">
            <a:extLst>
              <a:ext uri="{FF2B5EF4-FFF2-40B4-BE49-F238E27FC236}">
                <a16:creationId xmlns:a16="http://schemas.microsoft.com/office/drawing/2014/main" id="{32B1FBB4-8F29-4120-96D8-495D270554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FD1FC163-2F06-4CC2-8E15-87A589400B0C}"/>
              </a:ext>
            </a:extLst>
          </p:cNvPr>
          <p:cNvSpPr txBox="1"/>
          <p:nvPr/>
        </p:nvSpPr>
        <p:spPr>
          <a:xfrm>
            <a:off x="2781300" y="6289482"/>
            <a:ext cx="177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François Mauriac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39FC096-60F3-44FC-8A25-E7C08BFF5EBB}"/>
              </a:ext>
            </a:extLst>
          </p:cNvPr>
          <p:cNvSpPr txBox="1"/>
          <p:nvPr/>
        </p:nvSpPr>
        <p:spPr>
          <a:xfrm>
            <a:off x="4908062" y="5627077"/>
            <a:ext cx="711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latin typeface="Aharoni" panose="020B0604020202020204" pitchFamily="2" charset="-79"/>
                <a:cs typeface="Aharoni" panose="020B0604020202020204" pitchFamily="2" charset="-79"/>
              </a:rPr>
              <a:t>« la profonde imprégnation spirituelle et l'intensité artistique avec laquelle ses romans ont pénétré le drame de la vie humaine »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E607BF9-F5B0-4A80-B16D-71ED775EAFF5}"/>
              </a:ext>
            </a:extLst>
          </p:cNvPr>
          <p:cNvSpPr txBox="1"/>
          <p:nvPr/>
        </p:nvSpPr>
        <p:spPr>
          <a:xfrm>
            <a:off x="8303452" y="6223819"/>
            <a:ext cx="3305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Raison de la remise du prix Nobel</a:t>
            </a:r>
          </a:p>
        </p:txBody>
      </p:sp>
    </p:spTree>
    <p:extLst>
      <p:ext uri="{BB962C8B-B14F-4D97-AF65-F5344CB8AC3E}">
        <p14:creationId xmlns:p14="http://schemas.microsoft.com/office/powerpoint/2010/main" val="46456570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B40BAA-7269-4CC9-A82B-E69EA24B0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Ses œuvres principales (1/2)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FB9E1C9-74A1-4970-BDC9-96CA2856F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914" y="1426942"/>
            <a:ext cx="2505176" cy="40752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DC0E724-2831-4CA6-9520-E781D41A3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397" y="1426942"/>
            <a:ext cx="2629161" cy="40752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0576912-09E9-453E-83B6-4E6578300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223" y="1426942"/>
            <a:ext cx="2730384" cy="40752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6A7419D-E160-4AB9-9424-42DC4C98B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477" y="1426942"/>
            <a:ext cx="2549414" cy="407520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B3E36A18-23AD-47C5-BEE9-4364AE09F322}"/>
              </a:ext>
            </a:extLst>
          </p:cNvPr>
          <p:cNvSpPr txBox="1"/>
          <p:nvPr/>
        </p:nvSpPr>
        <p:spPr>
          <a:xfrm>
            <a:off x="145639" y="5630012"/>
            <a:ext cx="3122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Le Mystère Frontenac (1933)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8CE3351-E448-478E-BA09-9CDD012ED54C}"/>
              </a:ext>
            </a:extLst>
          </p:cNvPr>
          <p:cNvSpPr txBox="1"/>
          <p:nvPr/>
        </p:nvSpPr>
        <p:spPr>
          <a:xfrm>
            <a:off x="3019241" y="5627670"/>
            <a:ext cx="2752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Le Nœud de vipères (1932)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80003D0-37A2-4E8D-A3CD-5D911828D073}"/>
              </a:ext>
            </a:extLst>
          </p:cNvPr>
          <p:cNvSpPr txBox="1"/>
          <p:nvPr/>
        </p:nvSpPr>
        <p:spPr>
          <a:xfrm>
            <a:off x="5638002" y="5622987"/>
            <a:ext cx="3007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Le Désert de l'amour (1925)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7198F8D-3349-432C-8F75-251FA1B998BF}"/>
              </a:ext>
            </a:extLst>
          </p:cNvPr>
          <p:cNvSpPr txBox="1"/>
          <p:nvPr/>
        </p:nvSpPr>
        <p:spPr>
          <a:xfrm>
            <a:off x="8346593" y="5618304"/>
            <a:ext cx="3007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Thérèse Desqueyroux (1927)</a:t>
            </a:r>
          </a:p>
        </p:txBody>
      </p:sp>
    </p:spTree>
    <p:extLst>
      <p:ext uri="{BB962C8B-B14F-4D97-AF65-F5344CB8AC3E}">
        <p14:creationId xmlns:p14="http://schemas.microsoft.com/office/powerpoint/2010/main" val="211360765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B40BAA-7269-4CC9-A82B-E69EA24B0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Ses œuvres principales (2/2)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2E0F0BF-12AF-46CA-8EF5-102C3ACC4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652" y="1526650"/>
            <a:ext cx="2521945" cy="407546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214F859-EA81-47D1-AB9C-DE7D515019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64"/>
          <a:stretch/>
        </p:blipFill>
        <p:spPr>
          <a:xfrm>
            <a:off x="1029613" y="1526650"/>
            <a:ext cx="2853994" cy="40752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A308E97-30B1-4541-834C-E7D435D0EFDD}"/>
              </a:ext>
            </a:extLst>
          </p:cNvPr>
          <p:cNvSpPr txBox="1"/>
          <p:nvPr/>
        </p:nvSpPr>
        <p:spPr>
          <a:xfrm>
            <a:off x="7561692" y="5786267"/>
            <a:ext cx="369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Le Baiser au lépreux (1922)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20C867E-DD96-4EEC-822F-0152934E0DA5}"/>
              </a:ext>
            </a:extLst>
          </p:cNvPr>
          <p:cNvSpPr txBox="1"/>
          <p:nvPr/>
        </p:nvSpPr>
        <p:spPr>
          <a:xfrm>
            <a:off x="1105781" y="5786267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Le Fleuve de feu (1923)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D095A746-B5A6-464F-8104-FE72F9347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612" y="1526650"/>
            <a:ext cx="2517035" cy="4075200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5DD2D059-EEA1-42AD-A7BD-FFF5AD26BA59}"/>
              </a:ext>
            </a:extLst>
          </p:cNvPr>
          <p:cNvSpPr txBox="1"/>
          <p:nvPr/>
        </p:nvSpPr>
        <p:spPr>
          <a:xfrm>
            <a:off x="4908713" y="5789880"/>
            <a:ext cx="2126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Génitrix (1923)</a:t>
            </a:r>
          </a:p>
        </p:txBody>
      </p:sp>
    </p:spTree>
    <p:extLst>
      <p:ext uri="{BB962C8B-B14F-4D97-AF65-F5344CB8AC3E}">
        <p14:creationId xmlns:p14="http://schemas.microsoft.com/office/powerpoint/2010/main" val="282938192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B0A56A-633D-4520-A25A-D87C65D99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Ses études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3B4F55-8E48-4386-AFC0-937051D44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Primaires et secondaires chez les Marianistes de l'institution Sainte-Marie Grand-Lebrun (Caudéran)</a:t>
            </a:r>
          </a:p>
          <a:p>
            <a:r>
              <a:rPr lang="fr-FR"/>
              <a:t>Rate </a:t>
            </a:r>
            <a:r>
              <a:rPr lang="fr-FR" dirty="0"/>
              <a:t>seconde partie de philosophie, doit redoubler, préfère la refaire au lycée public de Bordeaux</a:t>
            </a:r>
          </a:p>
          <a:p>
            <a:r>
              <a:rPr lang="fr-FR" dirty="0"/>
              <a:t>1907: tente le concours de l’école des Chartes à Paris</a:t>
            </a:r>
          </a:p>
          <a:p>
            <a:r>
              <a:rPr lang="fr-FR" dirty="0"/>
              <a:t>Ecole des Chartes: bref séjour, démissionne dès 1909, se consacre à la littérature</a:t>
            </a:r>
          </a:p>
        </p:txBody>
      </p:sp>
    </p:spTree>
    <p:extLst>
      <p:ext uri="{BB962C8B-B14F-4D97-AF65-F5344CB8AC3E}">
        <p14:creationId xmlns:p14="http://schemas.microsoft.com/office/powerpoint/2010/main" val="168743527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950B88-92EB-4329-8AA8-57B890CCB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Maîtres de son adolescence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498F84E-5A4A-45F3-8BDF-1869802FFA94}"/>
              </a:ext>
            </a:extLst>
          </p:cNvPr>
          <p:cNvSpPr txBox="1"/>
          <p:nvPr/>
        </p:nvSpPr>
        <p:spPr>
          <a:xfrm>
            <a:off x="6713415" y="5430116"/>
            <a:ext cx="44625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/>
              <a:t>Maurice Barrès (1862-1923)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A1ED357-3937-42CC-BF0F-F858ACF2F58B}"/>
              </a:ext>
            </a:extLst>
          </p:cNvPr>
          <p:cNvSpPr txBox="1"/>
          <p:nvPr/>
        </p:nvSpPr>
        <p:spPr>
          <a:xfrm>
            <a:off x="781050" y="5476559"/>
            <a:ext cx="44625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/>
              <a:t>Charles Maurras (1868-1952)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E8A7BEE-DF45-47CF-A5CA-4A404B0F0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362" y="1407404"/>
            <a:ext cx="3635130" cy="399864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3CF8728-334C-4B68-8E7F-F1DF06119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000" y="1394422"/>
            <a:ext cx="3043728" cy="406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89009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B76B95-E448-4F05-98EC-CD47E5600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ers</a:t>
            </a:r>
            <a:r>
              <a:rPr lang="fr-FR" dirty="0"/>
              <a:t> recueils de vers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90E31BB-3A3A-45E9-A19A-E279AE82BA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2" t="3533" r="4890" b="4387"/>
          <a:stretch/>
        </p:blipFill>
        <p:spPr>
          <a:xfrm rot="-60000">
            <a:off x="1976312" y="1683000"/>
            <a:ext cx="2424524" cy="3492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F979621-3969-43BD-B680-B822A734E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663" y="1662109"/>
            <a:ext cx="2428994" cy="3492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2F63014-5835-4C42-95EE-4A05DEFBABB1}"/>
              </a:ext>
            </a:extLst>
          </p:cNvPr>
          <p:cNvSpPr txBox="1"/>
          <p:nvPr/>
        </p:nvSpPr>
        <p:spPr>
          <a:xfrm>
            <a:off x="838200" y="5322675"/>
            <a:ext cx="555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Les Mains jointes (1909), (salué par Barrès précisément)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AAE064-3A44-4C58-97A4-65D437699015}"/>
              </a:ext>
            </a:extLst>
          </p:cNvPr>
          <p:cNvSpPr txBox="1"/>
          <p:nvPr/>
        </p:nvSpPr>
        <p:spPr>
          <a:xfrm>
            <a:off x="7113453" y="5322675"/>
            <a:ext cx="290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Adieu à l’adolescence (1911)</a:t>
            </a:r>
          </a:p>
        </p:txBody>
      </p:sp>
    </p:spTree>
    <p:extLst>
      <p:ext uri="{BB962C8B-B14F-4D97-AF65-F5344CB8AC3E}">
        <p14:creationId xmlns:p14="http://schemas.microsoft.com/office/powerpoint/2010/main" val="424351977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0F3A0D-BE9E-4549-8854-3F4A1AFBC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Deux romans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D86811A-DC59-4617-A23C-A04F84D68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06" y="1399443"/>
            <a:ext cx="2794464" cy="4464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67B09D3-8CB2-4832-8762-365B5F6273D3}"/>
              </a:ext>
            </a:extLst>
          </p:cNvPr>
          <p:cNvSpPr txBox="1"/>
          <p:nvPr/>
        </p:nvSpPr>
        <p:spPr>
          <a:xfrm>
            <a:off x="679938" y="5947508"/>
            <a:ext cx="334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L’Enfant chargé de chaînes (1913)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F26CF8B-9212-4D12-A24F-945F2ACE1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982" y="1185008"/>
            <a:ext cx="4762500" cy="47625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9088DE4-2796-4C24-B18C-1C36A0643B65}"/>
              </a:ext>
            </a:extLst>
          </p:cNvPr>
          <p:cNvSpPr txBox="1"/>
          <p:nvPr/>
        </p:nvSpPr>
        <p:spPr>
          <a:xfrm>
            <a:off x="6877537" y="6072554"/>
            <a:ext cx="3978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Robe prétexte (1914)</a:t>
            </a:r>
          </a:p>
        </p:txBody>
      </p:sp>
    </p:spTree>
    <p:extLst>
      <p:ext uri="{BB962C8B-B14F-4D97-AF65-F5344CB8AC3E}">
        <p14:creationId xmlns:p14="http://schemas.microsoft.com/office/powerpoint/2010/main" val="3094454092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1008</Words>
  <Application>Microsoft Office PowerPoint</Application>
  <PresentationFormat>Grand écran</PresentationFormat>
  <Paragraphs>135</Paragraphs>
  <Slides>22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7" baseType="lpstr">
      <vt:lpstr>Aharoni</vt:lpstr>
      <vt:lpstr>Arial</vt:lpstr>
      <vt:lpstr>Calibri</vt:lpstr>
      <vt:lpstr>Calibri Light</vt:lpstr>
      <vt:lpstr>Thème Office</vt:lpstr>
      <vt:lpstr>Thérèse Desqueyroux François Mauriac</vt:lpstr>
      <vt:lpstr>François Mauriac</vt:lpstr>
      <vt:lpstr>Biographie de François Mauriac</vt:lpstr>
      <vt:lpstr>Ses œuvres principales (1/2)</vt:lpstr>
      <vt:lpstr>Ses œuvres principales (2/2)</vt:lpstr>
      <vt:lpstr>Ses études</vt:lpstr>
      <vt:lpstr>Maîtres de son adolescence</vt:lpstr>
      <vt:lpstr>1ers recueils de vers</vt:lpstr>
      <vt:lpstr>Deux romans</vt:lpstr>
      <vt:lpstr>Après-guerre</vt:lpstr>
      <vt:lpstr>Combat politique</vt:lpstr>
      <vt:lpstr>Seconde Guerre mondiale</vt:lpstr>
      <vt:lpstr>Soixante ans</vt:lpstr>
      <vt:lpstr>1952</vt:lpstr>
      <vt:lpstr>Dernières années de sa vie</vt:lpstr>
      <vt:lpstr>Laïus</vt:lpstr>
      <vt:lpstr>Thérèse Desqueyroux</vt:lpstr>
      <vt:lpstr>Meurtrière des années 20  </vt:lpstr>
      <vt:lpstr>Historique</vt:lpstr>
      <vt:lpstr>Sources (1/3)</vt:lpstr>
      <vt:lpstr>Source (2/3)</vt:lpstr>
      <vt:lpstr>Source (3/3)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Thérèse Desqueyroux François Mauriac</dc:title>
  <dc:creator>Henry Letellier</dc:creator>
  <cp:lastModifiedBy>Henry Letellier</cp:lastModifiedBy>
  <cp:revision>10</cp:revision>
  <dcterms:created xsi:type="dcterms:W3CDTF">2020-01-11T12:54:47Z</dcterms:created>
  <dcterms:modified xsi:type="dcterms:W3CDTF">2020-01-13T17:45:33Z</dcterms:modified>
</cp:coreProperties>
</file>